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handoutMasterIdLst>
    <p:handoutMasterId r:id="rId29"/>
  </p:handoutMasterIdLst>
  <p:sldIdLst>
    <p:sldId id="256" r:id="rId2"/>
    <p:sldId id="422" r:id="rId3"/>
    <p:sldId id="431" r:id="rId4"/>
    <p:sldId id="432" r:id="rId5"/>
    <p:sldId id="437" r:id="rId6"/>
    <p:sldId id="433" r:id="rId7"/>
    <p:sldId id="434" r:id="rId8"/>
    <p:sldId id="441" r:id="rId9"/>
    <p:sldId id="435" r:id="rId10"/>
    <p:sldId id="438" r:id="rId11"/>
    <p:sldId id="439" r:id="rId12"/>
    <p:sldId id="440" r:id="rId13"/>
    <p:sldId id="447" r:id="rId14"/>
    <p:sldId id="442" r:id="rId15"/>
    <p:sldId id="448" r:id="rId16"/>
    <p:sldId id="444" r:id="rId17"/>
    <p:sldId id="449" r:id="rId18"/>
    <p:sldId id="445" r:id="rId19"/>
    <p:sldId id="446" r:id="rId20"/>
    <p:sldId id="454" r:id="rId21"/>
    <p:sldId id="450" r:id="rId22"/>
    <p:sldId id="452" r:id="rId23"/>
    <p:sldId id="451" r:id="rId24"/>
    <p:sldId id="453" r:id="rId25"/>
    <p:sldId id="430" r:id="rId26"/>
    <p:sldId id="443" r:id="rId27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2294" autoAdjust="0"/>
  </p:normalViewPr>
  <p:slideViewPr>
    <p:cSldViewPr>
      <p:cViewPr varScale="1">
        <p:scale>
          <a:sx n="67" d="100"/>
          <a:sy n="67" d="100"/>
        </p:scale>
        <p:origin x="-1014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38B18A4-7DB8-4F03-A5C6-F95DBF67DF8A}" type="datetimeFigureOut">
              <a:rPr lang="pt-BR" smtClean="0"/>
              <a:pPr/>
              <a:t>26/05/2020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628EE2B-7E78-4F6B-91AD-4E78637095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75D09BD-165D-40A3-A0BF-F553DD17A203}" type="datetimeFigureOut">
              <a:rPr lang="pt-BR" smtClean="0"/>
              <a:pPr/>
              <a:t>26/05/2020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8200D5C-386F-4C18-9417-339EB16B7FC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3077667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3A50-A4A8-42C1-B744-11D2AF5ED854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D1FE-8950-4D57-B31C-ECDEB9075F45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3DA6-A8D7-4ECE-A519-56E23437ECA6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15EE-80EC-4101-AFC8-8981C7D0CA1B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E357-5FED-433A-B277-CE163FD78AE3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3DA-2946-4EFB-9AAC-8C9E5137CE9F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65BA-B132-4169-97A4-2C4B35B6F0C3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4C3E-5BE0-4FC9-AEA6-343A4DA4343E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AD5D-310E-44B0-91D7-842A72C20B10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2BCF-1392-416D-BB83-A83CDF482073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F197-3D0B-4DC9-A37A-FC17DF326BF1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1217-EB18-4F1D-BCCA-6E9CA42797EE}" type="datetime1">
              <a:rPr lang="pt-BR" smtClean="0"/>
              <a:pPr/>
              <a:t>26/05/2020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9551-599B-4114-A955-BC03A1776C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79376" y="404664"/>
            <a:ext cx="11305256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7852" y="5101116"/>
            <a:ext cx="7416824" cy="70414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Multímetros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95800" y="5749642"/>
            <a:ext cx="3082202" cy="550912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Prof. Eng. </a:t>
            </a:r>
            <a:r>
              <a:rPr lang="en-US" sz="2000" b="1" i="1" dirty="0" err="1">
                <a:solidFill>
                  <a:srgbClr val="FF0000"/>
                </a:solidFill>
              </a:rPr>
              <a:t>Edson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Simioni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37600" y="5949280"/>
            <a:ext cx="2844800" cy="365125"/>
          </a:xfrm>
        </p:spPr>
        <p:txBody>
          <a:bodyPr/>
          <a:lstStyle/>
          <a:p>
            <a:fld id="{C4109551-599B-4114-A955-BC03A1776CB4}" type="slidenum">
              <a:rPr lang="pt-BR" smtClean="0"/>
              <a:pPr/>
              <a:t>1</a:t>
            </a:fld>
            <a:endParaRPr lang="pt-BR" dirty="0"/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9576" y="620688"/>
            <a:ext cx="3240360" cy="936104"/>
          </a:xfrm>
          <a:prstGeom prst="rect">
            <a:avLst/>
          </a:prstGeom>
        </p:spPr>
      </p:pic>
      <p:pic>
        <p:nvPicPr>
          <p:cNvPr id="9" name="Imagem 8" descr="images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35223" y="1772816"/>
            <a:ext cx="2628929" cy="2664296"/>
          </a:xfrm>
          <a:prstGeom prst="rect">
            <a:avLst/>
          </a:prstGeom>
        </p:spPr>
      </p:pic>
      <p:pic>
        <p:nvPicPr>
          <p:cNvPr id="12" name="Imagem 11" descr="images (4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5560" y="1844824"/>
            <a:ext cx="1610289" cy="2376264"/>
          </a:xfrm>
          <a:prstGeom prst="rect">
            <a:avLst/>
          </a:prstGeom>
        </p:spPr>
      </p:pic>
      <p:pic>
        <p:nvPicPr>
          <p:cNvPr id="13" name="Imagem 12" descr="61gMzhYLTvL._AC_SY355_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28248" y="1700808"/>
            <a:ext cx="2493488" cy="2445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b="1" dirty="0" smtClean="0">
                <a:solidFill>
                  <a:srgbClr val="FF0000"/>
                </a:solidFill>
              </a:rPr>
              <a:t>Introdução:</a:t>
            </a:r>
          </a:p>
          <a:p>
            <a:pPr marL="457200" indent="-457200" algn="just"/>
            <a:r>
              <a:rPr lang="pt-BR" sz="2000" dirty="0" smtClean="0"/>
              <a:t>        O que é um Multímetro e para que serve?</a:t>
            </a:r>
          </a:p>
          <a:p>
            <a:pPr marL="457200" indent="-457200" algn="just"/>
            <a:r>
              <a:rPr lang="pt-BR" sz="2000" dirty="0" smtClean="0"/>
              <a:t>        Estivemos estudando as 3 grandezas fundamentais elétricas (Corrente elétrica (A), Tensão (V) e Resistência (</a:t>
            </a:r>
            <a:r>
              <a:rPr lang="el-GR" sz="2000" dirty="0" smtClean="0"/>
              <a:t>Ω</a:t>
            </a:r>
            <a:r>
              <a:rPr lang="pt-BR" sz="2000" dirty="0" smtClean="0"/>
              <a:t>) e vimos que existe uma relação matemática entre elas, definida pela 1.a Lei de Ohm, que diz: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dica.jpg">
            <a:extLst>
              <a:ext uri="{FF2B5EF4-FFF2-40B4-BE49-F238E27FC236}">
                <a16:creationId xmlns:a16="http://schemas.microsoft.com/office/drawing/2014/main" xmlns="" id="{FA3865AA-1363-458A-AB67-A1729462087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81135" y="3810161"/>
            <a:ext cx="2845953" cy="2664296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367808" y="2689756"/>
            <a:ext cx="108012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/>
            <a:r>
              <a:rPr lang="pt-BR" sz="2800" b="1" dirty="0" smtClean="0">
                <a:solidFill>
                  <a:srgbClr val="FF0000"/>
                </a:solidFill>
              </a:rPr>
              <a:t>V=R.I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199456" y="3781489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/>
            <a:r>
              <a:rPr lang="pt-BR" sz="2000" dirty="0" smtClean="0"/>
              <a:t>Onde:     V= Tensão (V)</a:t>
            </a:r>
          </a:p>
          <a:p>
            <a:pPr marL="457200" indent="-457200" algn="just"/>
            <a:r>
              <a:rPr lang="pt-BR" sz="2000" dirty="0" smtClean="0"/>
              <a:t>                I= Corrente Elétrica (A)</a:t>
            </a:r>
          </a:p>
          <a:p>
            <a:pPr marL="457200" indent="-457200" algn="just"/>
            <a:r>
              <a:rPr lang="pt-BR" sz="2000" dirty="0" smtClean="0"/>
              <a:t>                R= Resistência (</a:t>
            </a:r>
            <a:r>
              <a:rPr lang="el-GR" sz="2000" dirty="0" smtClean="0"/>
              <a:t>Ω</a:t>
            </a:r>
            <a:r>
              <a:rPr lang="pt-BR" sz="2000" dirty="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400" b="1" dirty="0" smtClean="0">
                <a:solidFill>
                  <a:srgbClr val="FF0000"/>
                </a:solidFill>
              </a:rPr>
              <a:t>Introdução:</a:t>
            </a:r>
          </a:p>
          <a:p>
            <a:pPr marL="457200" indent="-457200" algn="just"/>
            <a:r>
              <a:rPr lang="pt-BR" sz="2000" dirty="0" smtClean="0"/>
              <a:t>        Quando executamos  uma experiência em laboratório, ou nos deparamos com situações onde necessitamos conhecer valores destas grandezas, utilizamos um instrumento de medições chamado “Multímetro”.</a:t>
            </a:r>
          </a:p>
          <a:p>
            <a:pPr marL="457200" indent="-457200" algn="just"/>
            <a:r>
              <a:rPr lang="pt-BR" sz="2000" dirty="0" smtClean="0"/>
              <a:t>        Ele possui este nome pois </a:t>
            </a:r>
            <a:r>
              <a:rPr lang="pt-BR" sz="2000" dirty="0" err="1" smtClean="0"/>
              <a:t>reune</a:t>
            </a:r>
            <a:r>
              <a:rPr lang="pt-BR" sz="2000" dirty="0" smtClean="0"/>
              <a:t> a capacidade de realizar medições nas 3 grandezas elétricas entre outras medições complementares.        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7" name="Imagem 16" descr="Uma imagem contendo no interior, mesa, desenho&#10;&#10;Descrição gerada automaticamente">
            <a:extLst>
              <a:ext uri="{FF2B5EF4-FFF2-40B4-BE49-F238E27FC236}">
                <a16:creationId xmlns:a16="http://schemas.microsoft.com/office/drawing/2014/main" xmlns="" id="{6596E8D1-230C-4B03-B4E6-AC527A8FC6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7808" y="3573016"/>
            <a:ext cx="2667000" cy="2371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pt-BR" sz="2400" b="1" dirty="0" smtClean="0">
                <a:solidFill>
                  <a:srgbClr val="FF0000"/>
                </a:solidFill>
              </a:rPr>
              <a:t>Tipos de Multímetros:</a:t>
            </a:r>
          </a:p>
          <a:p>
            <a:pPr marL="457200" indent="-457200" algn="just"/>
            <a:r>
              <a:rPr lang="pt-BR" sz="2000" dirty="0" smtClean="0"/>
              <a:t>        Dependendo das características construtivas, os Multímetros podem ser Analógicos ou Digitais.</a:t>
            </a:r>
          </a:p>
          <a:p>
            <a:pPr marL="457200" indent="-457200" algn="just"/>
            <a:r>
              <a:rPr lang="pt-BR" sz="2000" dirty="0" smtClean="0"/>
              <a:t>        Ambos destinam-se à realizar medições das grandezas elétricas, continuidades e testar componentes eletrônicos.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27" name="Imagem 26" descr="Multimetr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7848" y="2449690"/>
            <a:ext cx="5472608" cy="3283565"/>
          </a:xfrm>
          <a:prstGeom prst="rect">
            <a:avLst/>
          </a:prstGeom>
        </p:spPr>
      </p:pic>
      <p:pic>
        <p:nvPicPr>
          <p:cNvPr id="28" name="Imagem 27" descr="imag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75520" y="2492896"/>
            <a:ext cx="2083484" cy="3074547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1631504" y="5693186"/>
            <a:ext cx="25922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/>
            <a:r>
              <a:rPr lang="pt-BR" sz="2000" b="1" dirty="0" smtClean="0">
                <a:solidFill>
                  <a:srgbClr val="FF0000"/>
                </a:solidFill>
              </a:rPr>
              <a:t>Multímetro Analógico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456040" y="5765194"/>
            <a:ext cx="25922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/>
            <a:r>
              <a:rPr lang="pt-BR" sz="2000" b="1" dirty="0" smtClean="0">
                <a:solidFill>
                  <a:srgbClr val="FF0000"/>
                </a:solidFill>
              </a:rPr>
              <a:t>Multímetro Digital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Multímetros Analógicos:</a:t>
            </a:r>
          </a:p>
          <a:p>
            <a:pPr marL="457200" indent="-457200" algn="just"/>
            <a:r>
              <a:rPr lang="pt-BR" sz="2000" dirty="0" smtClean="0"/>
              <a:t>        Os primeiros instrumentos que surgiram foram os analógicos e possuíam ponteiros e uma escala de leitura das grandezas medidas.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grpSp>
        <p:nvGrpSpPr>
          <p:cNvPr id="2" name="Grupo 25"/>
          <p:cNvGrpSpPr/>
          <p:nvPr/>
        </p:nvGrpSpPr>
        <p:grpSpPr>
          <a:xfrm>
            <a:off x="1775520" y="2132856"/>
            <a:ext cx="7848872" cy="4037897"/>
            <a:chOff x="1559496" y="2132856"/>
            <a:chExt cx="7848872" cy="4037897"/>
          </a:xfrm>
        </p:grpSpPr>
        <p:pic>
          <p:nvPicPr>
            <p:cNvPr id="10" name="Imagem 9" descr="images (4)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9736" y="2132856"/>
              <a:ext cx="2736304" cy="4037897"/>
            </a:xfrm>
            <a:prstGeom prst="rect">
              <a:avLst/>
            </a:prstGeom>
          </p:spPr>
        </p:pic>
        <p:sp>
          <p:nvSpPr>
            <p:cNvPr id="11" name="Seta para a direita 10"/>
            <p:cNvSpPr/>
            <p:nvPr/>
          </p:nvSpPr>
          <p:spPr>
            <a:xfrm>
              <a:off x="3143672" y="2996952"/>
              <a:ext cx="1080120" cy="216024"/>
            </a:xfrm>
            <a:prstGeom prst="rightArrow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Seta para a direita 15"/>
            <p:cNvSpPr/>
            <p:nvPr/>
          </p:nvSpPr>
          <p:spPr>
            <a:xfrm rot="11758409">
              <a:off x="6176880" y="2853369"/>
              <a:ext cx="1080120" cy="216024"/>
            </a:xfrm>
            <a:prstGeom prst="rightArrow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Seta para a direita 16"/>
            <p:cNvSpPr/>
            <p:nvPr/>
          </p:nvSpPr>
          <p:spPr>
            <a:xfrm>
              <a:off x="3071664" y="4437112"/>
              <a:ext cx="648072" cy="216024"/>
            </a:xfrm>
            <a:prstGeom prst="rightArrow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Seta para a direita 17"/>
            <p:cNvSpPr/>
            <p:nvPr/>
          </p:nvSpPr>
          <p:spPr>
            <a:xfrm>
              <a:off x="3071664" y="5085184"/>
              <a:ext cx="648072" cy="216024"/>
            </a:xfrm>
            <a:prstGeom prst="rightArrow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Seta para a direita 18"/>
            <p:cNvSpPr/>
            <p:nvPr/>
          </p:nvSpPr>
          <p:spPr>
            <a:xfrm>
              <a:off x="3071664" y="5733256"/>
              <a:ext cx="648072" cy="216024"/>
            </a:xfrm>
            <a:prstGeom prst="rightArrow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Seta para a direita 19"/>
            <p:cNvSpPr/>
            <p:nvPr/>
          </p:nvSpPr>
          <p:spPr>
            <a:xfrm rot="10800000">
              <a:off x="6528048" y="5733256"/>
              <a:ext cx="648072" cy="216024"/>
            </a:xfrm>
            <a:prstGeom prst="rightArrow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CaixaDeTexto 20"/>
            <p:cNvSpPr txBox="1"/>
            <p:nvPr/>
          </p:nvSpPr>
          <p:spPr>
            <a:xfrm rot="16200000">
              <a:off x="2212214" y="5003884"/>
              <a:ext cx="1080120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b="1" dirty="0" smtClean="0">
                  <a:solidFill>
                    <a:srgbClr val="FF0000"/>
                  </a:solidFill>
                </a:rPr>
                <a:t>BORNES</a:t>
              </a:r>
            </a:p>
          </p:txBody>
        </p:sp>
        <p:sp>
          <p:nvSpPr>
            <p:cNvPr id="23" name="CaixaDeTexto 22"/>
            <p:cNvSpPr txBox="1"/>
            <p:nvPr/>
          </p:nvSpPr>
          <p:spPr>
            <a:xfrm>
              <a:off x="7320136" y="5651956"/>
              <a:ext cx="864096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b="1" dirty="0" smtClean="0">
                  <a:solidFill>
                    <a:srgbClr val="FF0000"/>
                  </a:solidFill>
                </a:rPr>
                <a:t>BORNE</a:t>
              </a:r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7320136" y="3212976"/>
              <a:ext cx="2088232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b="1" dirty="0" smtClean="0">
                  <a:solidFill>
                    <a:srgbClr val="FF0000"/>
                  </a:solidFill>
                </a:rPr>
                <a:t>ESCALA DE LEITURA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1559496" y="2924944"/>
              <a:ext cx="1440160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b="1" dirty="0" smtClean="0">
                  <a:solidFill>
                    <a:srgbClr val="FF0000"/>
                  </a:solidFill>
                </a:rPr>
                <a:t>PONTEIRO INDICADOR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Multímetros Analógicos:</a:t>
            </a:r>
          </a:p>
          <a:p>
            <a:pPr marL="457200" indent="-457200" algn="just"/>
            <a:r>
              <a:rPr lang="pt-BR" sz="2000" dirty="0" smtClean="0"/>
              <a:t>        O princípio de funcionamento deste tipo de aparelho, basea-se na interação de campos magnéticos fixos (imãs ou bobina fixa) e variáveis (bobina móvel) produzidos pela grandeza elétrica à ser medida.</a:t>
            </a:r>
          </a:p>
          <a:p>
            <a:pPr marL="457200" indent="-457200" algn="just"/>
            <a:r>
              <a:rPr lang="pt-BR" sz="2000" dirty="0" smtClean="0"/>
              <a:t>         A interação dos campos magnéticos movimenta o ponteiro até o valor respectivo na escala.</a:t>
            </a:r>
          </a:p>
          <a:p>
            <a:pPr marL="457200" indent="-457200" algn="just"/>
            <a:r>
              <a:rPr lang="pt-BR" sz="2000" dirty="0" smtClean="0"/>
              <a:t>        O ponteiro vence a força de uma mola espiral restauradora, que após o término da medição, retorna o ponteiro para a posição de repouso.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26" name="Imagem 25" descr="images (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3872" y="2636912"/>
            <a:ext cx="3312368" cy="3749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pt-BR" sz="2400" b="1" dirty="0" smtClean="0">
                <a:solidFill>
                  <a:srgbClr val="FF0000"/>
                </a:solidFill>
              </a:rPr>
              <a:t>Multímetros Analógicos:</a:t>
            </a:r>
          </a:p>
          <a:p>
            <a:pPr marL="457200" indent="-457200" algn="just"/>
            <a:r>
              <a:rPr lang="pt-BR" sz="2000" dirty="0" smtClean="0"/>
              <a:t>	Existe um erro comum de leitura, chamado </a:t>
            </a:r>
            <a:r>
              <a:rPr lang="pt-BR" sz="2000" i="1" dirty="0" smtClean="0"/>
              <a:t>“Erro de Paralaxe”, </a:t>
            </a:r>
            <a:r>
              <a:rPr lang="pt-BR" sz="2000" dirty="0" smtClean="0"/>
              <a:t>que ocorre pela observação equivocada na escala de graduação, causada por um desvio óptico do ângulo de visão do observador.</a:t>
            </a:r>
          </a:p>
          <a:p>
            <a:pPr marL="457200" indent="-457200" algn="just"/>
            <a:r>
              <a:rPr lang="pt-BR" sz="2000" dirty="0" smtClean="0"/>
              <a:t>	Este feito pode ser minimizado, com o auxilio do espelho  refletor, localizado na escala.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0" name="Imagem 9" descr="images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1736" y="2492896"/>
            <a:ext cx="6102746" cy="3600399"/>
          </a:xfrm>
          <a:prstGeom prst="rect">
            <a:avLst/>
          </a:prstGeom>
        </p:spPr>
      </p:pic>
      <p:sp>
        <p:nvSpPr>
          <p:cNvPr id="11" name="Seta para baixo 10"/>
          <p:cNvSpPr/>
          <p:nvPr/>
        </p:nvSpPr>
        <p:spPr>
          <a:xfrm rot="3840000">
            <a:off x="7776906" y="3019920"/>
            <a:ext cx="238584" cy="132572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8544270" y="3063178"/>
            <a:ext cx="208823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ESPELHO REFLETOR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pt-BR" sz="2400" b="1" dirty="0" smtClean="0">
                <a:solidFill>
                  <a:srgbClr val="FF0000"/>
                </a:solidFill>
              </a:rPr>
              <a:t>Pontas de Provas:</a:t>
            </a:r>
          </a:p>
          <a:p>
            <a:pPr marL="457200" indent="-457200" algn="just"/>
            <a:r>
              <a:rPr lang="pt-BR" sz="2000" dirty="0" smtClean="0"/>
              <a:t>	Independentemente do multímetro ser Analógico ou Digital, ambos utilizam Pontas de provas.</a:t>
            </a:r>
          </a:p>
          <a:p>
            <a:pPr marL="457200" indent="-457200" algn="just"/>
            <a:r>
              <a:rPr lang="pt-BR" sz="2000" dirty="0" smtClean="0"/>
              <a:t>	É um par de cabos flexíveis nas cores Vermelho e Preto e possuem ponteiras rígidas, destinadas a realizar a tomada da medição (pontos de contato).</a:t>
            </a:r>
          </a:p>
          <a:p>
            <a:pPr marL="457200" indent="-457200" algn="just"/>
            <a:r>
              <a:rPr lang="pt-BR" sz="2000" dirty="0" smtClean="0"/>
              <a:t>         As grandezas elétricas Tensão e Corrente podem ser contínuas ou alternadas. </a:t>
            </a:r>
          </a:p>
          <a:p>
            <a:pPr marL="457200" indent="-457200" algn="just"/>
            <a:r>
              <a:rPr lang="pt-BR" sz="2000" dirty="0" smtClean="0"/>
              <a:t>         Quando trabalhamos com tensões ou correntes continuas, o cabo PT deve ser ligado ao borne negativo e o VM no borne da respectiva grandeza à ser medida.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0" name="Imagem 9" descr="download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39816" y="3212976"/>
            <a:ext cx="3096344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pt-BR" sz="2400" b="1" dirty="0" smtClean="0">
                <a:solidFill>
                  <a:srgbClr val="FF0000"/>
                </a:solidFill>
              </a:rPr>
              <a:t>Multímetros Digitais:</a:t>
            </a:r>
          </a:p>
          <a:p>
            <a:pPr marL="457200" indent="-457200" algn="just"/>
            <a:r>
              <a:rPr lang="pt-BR" sz="2000" dirty="0" smtClean="0"/>
              <a:t>	Atualmente a grande maioria de Multímetros utilizados é do tipo Digital, devido às vantagens em relação aos Analógicos.</a:t>
            </a:r>
          </a:p>
          <a:p>
            <a:pPr marL="457200" indent="-457200" algn="just"/>
            <a:r>
              <a:rPr lang="pt-BR" sz="2000" dirty="0" smtClean="0"/>
              <a:t>        São mais precisos, pois nos mostram diretamente o valor da medida, e seu custo é mais reduzido, em relação ao Analógico.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download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7528" y="2708920"/>
            <a:ext cx="3168352" cy="3168352"/>
          </a:xfrm>
          <a:prstGeom prst="rect">
            <a:avLst/>
          </a:prstGeom>
        </p:spPr>
      </p:pic>
      <p:pic>
        <p:nvPicPr>
          <p:cNvPr id="17" name="Imagem 16" descr="images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0016" y="2739273"/>
            <a:ext cx="3096344" cy="313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pt-BR" sz="2400" b="1" dirty="0" smtClean="0">
                <a:solidFill>
                  <a:srgbClr val="FF0000"/>
                </a:solidFill>
              </a:rPr>
              <a:t>Multímetros Digitais:</a:t>
            </a:r>
          </a:p>
          <a:p>
            <a:r>
              <a:rPr lang="pt-BR" sz="2000" dirty="0" smtClean="0"/>
              <a:t>        O principio de funcionamento basea-se na conversão de grandezas analógicas em sinais digitais,                  </a:t>
            </a:r>
          </a:p>
          <a:p>
            <a:r>
              <a:rPr lang="pt-BR" sz="2000" dirty="0" smtClean="0"/>
              <a:t>        através de conversores eletrônicos Analógico-Digital (AD).</a:t>
            </a:r>
          </a:p>
          <a:p>
            <a:r>
              <a:rPr lang="pt-BR" sz="2000" dirty="0" smtClean="0"/>
              <a:t>        Desta forma, as grandezas medidas, são convertidas em valores digitais e mostrados no display do  </a:t>
            </a:r>
          </a:p>
          <a:p>
            <a:r>
              <a:rPr lang="pt-BR" sz="2000" dirty="0" smtClean="0"/>
              <a:t>        instrumento.</a:t>
            </a:r>
          </a:p>
          <a:p>
            <a:pPr marL="457200" indent="-457200" algn="just"/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download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9496" y="2852936"/>
            <a:ext cx="3096344" cy="3096344"/>
          </a:xfrm>
          <a:prstGeom prst="rect">
            <a:avLst/>
          </a:prstGeom>
        </p:spPr>
      </p:pic>
      <p:pic>
        <p:nvPicPr>
          <p:cNvPr id="14" name="Imagem 13" descr="images (1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0016" y="2551318"/>
            <a:ext cx="3168352" cy="3541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pt-BR" sz="2400" b="1" dirty="0" smtClean="0">
                <a:solidFill>
                  <a:srgbClr val="FF0000"/>
                </a:solidFill>
              </a:rPr>
              <a:t>Multímetros Digitais:</a:t>
            </a:r>
          </a:p>
          <a:p>
            <a:r>
              <a:rPr lang="pt-BR" sz="2000" dirty="0" smtClean="0"/>
              <a:t>        Os Multímetros digitais possuem uma chave seletora de funções, onde realizamos a </a:t>
            </a:r>
          </a:p>
          <a:p>
            <a:r>
              <a:rPr lang="pt-BR" sz="2000" dirty="0" smtClean="0"/>
              <a:t>        seleção do tipo de medição queremos realizar.</a:t>
            </a:r>
          </a:p>
          <a:p>
            <a:pPr marL="457200" indent="-457200" algn="just"/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1199456" y="1988840"/>
            <a:ext cx="9217024" cy="4338622"/>
            <a:chOff x="1199456" y="1988840"/>
            <a:chExt cx="9217024" cy="4338622"/>
          </a:xfrm>
        </p:grpSpPr>
        <p:pic>
          <p:nvPicPr>
            <p:cNvPr id="19" name="Imagem 18" descr="unnamed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2341" y="1988840"/>
              <a:ext cx="7954139" cy="4338622"/>
            </a:xfrm>
            <a:prstGeom prst="rect">
              <a:avLst/>
            </a:prstGeom>
          </p:spPr>
        </p:pic>
        <p:sp>
          <p:nvSpPr>
            <p:cNvPr id="17" name="CaixaDeTexto 16"/>
            <p:cNvSpPr txBox="1"/>
            <p:nvPr/>
          </p:nvSpPr>
          <p:spPr>
            <a:xfrm>
              <a:off x="1199456" y="3284984"/>
              <a:ext cx="2088232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>
                  <a:solidFill>
                    <a:srgbClr val="FF0000"/>
                  </a:solidFill>
                </a:rPr>
                <a:t>CHAVE SELETORA DE FUNÇÕES</a:t>
              </a:r>
            </a:p>
          </p:txBody>
        </p:sp>
        <p:sp>
          <p:nvSpPr>
            <p:cNvPr id="16" name="Seta para baixo 15"/>
            <p:cNvSpPr/>
            <p:nvPr/>
          </p:nvSpPr>
          <p:spPr>
            <a:xfrm rot="-4140000">
              <a:off x="3874961" y="3425331"/>
              <a:ext cx="238584" cy="132572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6"/>
            </a:pPr>
            <a:r>
              <a:rPr lang="pt-BR" sz="2400" b="1" dirty="0" smtClean="0">
                <a:solidFill>
                  <a:srgbClr val="FF0000"/>
                </a:solidFill>
              </a:rPr>
              <a:t>Medição de Tensão:</a:t>
            </a:r>
          </a:p>
          <a:p>
            <a:r>
              <a:rPr lang="pt-BR" sz="2000" dirty="0" smtClean="0"/>
              <a:t>        Deveremos selecionar o tipo de tensão à ser medida (alternada ou contínua) e inicialmente posicionar </a:t>
            </a:r>
          </a:p>
          <a:p>
            <a:r>
              <a:rPr lang="pt-BR" sz="2000" dirty="0" smtClean="0"/>
              <a:t>        a chave seletora na escala maior de tensão e posicionar as pontas de prova nos locais de medição.</a:t>
            </a:r>
          </a:p>
          <a:p>
            <a:r>
              <a:rPr lang="pt-BR" sz="2000" dirty="0" smtClean="0"/>
              <a:t>        Após a primeira medição, podemos baixar a escala, reposicionando a chave seletora.</a:t>
            </a:r>
          </a:p>
          <a:p>
            <a:pPr marL="457200" indent="-457200" algn="just"/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4" name="Imagem 13" descr="Tensã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7568" y="2348880"/>
            <a:ext cx="6552728" cy="3665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6"/>
            </a:pPr>
            <a:r>
              <a:rPr lang="pt-BR" sz="2400" b="1" dirty="0" smtClean="0">
                <a:solidFill>
                  <a:srgbClr val="FF0000"/>
                </a:solidFill>
              </a:rPr>
              <a:t>Medição de Tensão:</a:t>
            </a:r>
          </a:p>
          <a:p>
            <a:r>
              <a:rPr lang="pt-BR" sz="2000" dirty="0" smtClean="0"/>
              <a:t>        A ponta de prova VM deverá ser conectada no borne (V,</a:t>
            </a:r>
            <a:r>
              <a:rPr lang="el-GR" sz="2000" dirty="0" smtClean="0"/>
              <a:t>Ω</a:t>
            </a:r>
            <a:r>
              <a:rPr lang="pt-BR" sz="2000" dirty="0" smtClean="0"/>
              <a:t>,Hz) e a PT no borne (COM)</a:t>
            </a:r>
          </a:p>
          <a:p>
            <a:r>
              <a:rPr lang="pt-BR" sz="2000" dirty="0" smtClean="0"/>
              <a:t>        Conectar o cabo VM ao (+) e o PT ao (-).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22" name="Imagem 21" descr="Sem títul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16080" y="1844824"/>
            <a:ext cx="3795603" cy="2520280"/>
          </a:xfrm>
          <a:prstGeom prst="rect">
            <a:avLst/>
          </a:prstGeom>
        </p:spPr>
      </p:pic>
      <p:pic>
        <p:nvPicPr>
          <p:cNvPr id="10" name="Imagem 9" descr="Medindo a tensã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88646" y="2420888"/>
            <a:ext cx="4244916" cy="3600400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672064" y="4437112"/>
            <a:ext cx="43924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pt-BR" sz="2400" b="1" u="sng" dirty="0" smtClean="0">
                <a:solidFill>
                  <a:srgbClr val="FF0000"/>
                </a:solidFill>
              </a:rPr>
              <a:t>Atenção: </a:t>
            </a:r>
          </a:p>
          <a:p>
            <a:pPr algn="just"/>
            <a:r>
              <a:rPr lang="pt-BR" sz="2000" dirty="0" smtClean="0"/>
              <a:t> O Voltímetro possui uma resistência interna muito elevada e </a:t>
            </a:r>
            <a:r>
              <a:rPr lang="pt-BR" sz="2000" b="1" dirty="0" smtClean="0">
                <a:solidFill>
                  <a:srgbClr val="FF0000"/>
                </a:solidFill>
              </a:rPr>
              <a:t>NUNCA</a:t>
            </a:r>
            <a:r>
              <a:rPr lang="pt-BR" sz="2000" dirty="0" smtClean="0"/>
              <a:t> poderá ser ligado em </a:t>
            </a:r>
            <a:r>
              <a:rPr lang="pt-BR" sz="2000" b="1" dirty="0" smtClean="0">
                <a:solidFill>
                  <a:srgbClr val="FF0000"/>
                </a:solidFill>
              </a:rPr>
              <a:t>Série</a:t>
            </a:r>
            <a:r>
              <a:rPr lang="pt-BR" sz="2000" dirty="0" smtClean="0"/>
              <a:t> com a carga.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7"/>
            </a:pPr>
            <a:r>
              <a:rPr lang="pt-BR" sz="2400" b="1" dirty="0" smtClean="0">
                <a:solidFill>
                  <a:srgbClr val="FF0000"/>
                </a:solidFill>
              </a:rPr>
              <a:t>Medição de Corrente:</a:t>
            </a:r>
          </a:p>
          <a:p>
            <a:r>
              <a:rPr lang="pt-BR" sz="2000" dirty="0" smtClean="0"/>
              <a:t>        Deveremos selecionar o tipo de corrente à ser medida (alternada ou contínua) e inicialmente </a:t>
            </a:r>
          </a:p>
          <a:p>
            <a:r>
              <a:rPr lang="pt-BR" sz="2000" dirty="0" smtClean="0"/>
              <a:t>        posicionar  a chave seletora no maior valor da escala.</a:t>
            </a:r>
          </a:p>
          <a:p>
            <a:r>
              <a:rPr lang="pt-BR" sz="2000" dirty="0" smtClean="0"/>
              <a:t>        Após a primeira medição, podemos baixar a escala, reposicionando a chave seletora.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0" name="Imagem 9" descr="Corren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03646" y="2492896"/>
            <a:ext cx="6072674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7"/>
            </a:pPr>
            <a:r>
              <a:rPr lang="pt-BR" sz="2400" b="1" dirty="0" smtClean="0">
                <a:solidFill>
                  <a:srgbClr val="FF0000"/>
                </a:solidFill>
              </a:rPr>
              <a:t>Medição de Corrente:</a:t>
            </a:r>
          </a:p>
          <a:p>
            <a:r>
              <a:rPr lang="pt-BR" sz="2000" dirty="0" smtClean="0"/>
              <a:t>        As ponta de prova VM deverá ser conectada no borne (10A ou mA) e a PT no borne (COM).</a:t>
            </a:r>
          </a:p>
          <a:p>
            <a:r>
              <a:rPr lang="pt-BR" sz="2000" dirty="0" smtClean="0"/>
              <a:t>        O circuito deverá ser aberto para inserção do Amperímetro.</a:t>
            </a:r>
          </a:p>
          <a:p>
            <a:r>
              <a:rPr lang="pt-BR" sz="2000" dirty="0" smtClean="0"/>
              <a:t>        O cabo VM deve ser ligado ao (+) da fonte e PT na carga.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8" name="Imagem 17" descr="Corrente 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2144" y="2492896"/>
            <a:ext cx="2664296" cy="2339736"/>
          </a:xfrm>
          <a:prstGeom prst="rect">
            <a:avLst/>
          </a:prstGeom>
        </p:spPr>
      </p:pic>
      <p:pic>
        <p:nvPicPr>
          <p:cNvPr id="11" name="Imagem 10" descr="Medir corrent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71465" y="2485754"/>
            <a:ext cx="4032448" cy="375771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6816080" y="4869160"/>
            <a:ext cx="43924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pt-BR" sz="2400" b="1" u="sng" dirty="0" smtClean="0">
                <a:solidFill>
                  <a:srgbClr val="FF0000"/>
                </a:solidFill>
              </a:rPr>
              <a:t>Atenção: </a:t>
            </a:r>
          </a:p>
          <a:p>
            <a:pPr algn="just"/>
            <a:r>
              <a:rPr lang="pt-BR" sz="2000" dirty="0" smtClean="0"/>
              <a:t> O Amperímetro possui uma resistência interna muito baixa e </a:t>
            </a:r>
            <a:r>
              <a:rPr lang="pt-BR" sz="2000" b="1" dirty="0" smtClean="0">
                <a:solidFill>
                  <a:srgbClr val="FF0000"/>
                </a:solidFill>
              </a:rPr>
              <a:t>NUNCA</a:t>
            </a:r>
            <a:r>
              <a:rPr lang="pt-BR" sz="2000" dirty="0" smtClean="0"/>
              <a:t> poderá ser ligado em </a:t>
            </a:r>
            <a:r>
              <a:rPr lang="pt-BR" sz="2000" b="1" dirty="0" smtClean="0">
                <a:solidFill>
                  <a:srgbClr val="FF0000"/>
                </a:solidFill>
              </a:rPr>
              <a:t>paralelo</a:t>
            </a:r>
            <a:r>
              <a:rPr lang="pt-BR" sz="2000" dirty="0" smtClean="0"/>
              <a:t>, pois poderá sofrer danos 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8"/>
            </a:pPr>
            <a:r>
              <a:rPr lang="pt-BR" sz="2400" b="1" dirty="0" smtClean="0">
                <a:solidFill>
                  <a:srgbClr val="FF0000"/>
                </a:solidFill>
              </a:rPr>
              <a:t>Medição de Resistência (</a:t>
            </a:r>
            <a:r>
              <a:rPr lang="pt-BR" sz="2400" b="1" dirty="0" err="1" smtClean="0">
                <a:solidFill>
                  <a:srgbClr val="FF0000"/>
                </a:solidFill>
              </a:rPr>
              <a:t>Ohmímetro</a:t>
            </a:r>
            <a:r>
              <a:rPr lang="pt-BR" sz="2400" b="1" dirty="0" smtClean="0">
                <a:solidFill>
                  <a:srgbClr val="FF0000"/>
                </a:solidFill>
              </a:rPr>
              <a:t>):</a:t>
            </a:r>
          </a:p>
          <a:p>
            <a:r>
              <a:rPr lang="pt-BR" sz="2000" dirty="0" smtClean="0"/>
              <a:t>        Deveremos selecionar o tipo de resistência à ser medida e inicialmente posicionar  a chave seletora no      </a:t>
            </a:r>
          </a:p>
          <a:p>
            <a:r>
              <a:rPr lang="pt-BR" sz="2000" dirty="0" smtClean="0"/>
              <a:t>        maior valor da escala.</a:t>
            </a:r>
          </a:p>
          <a:p>
            <a:r>
              <a:rPr lang="pt-BR" sz="2000" dirty="0" smtClean="0"/>
              <a:t>        Após a primeira medição, podemos baixar a escala, reposicionando a chave seletora.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Resistênc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75653" y="2492896"/>
            <a:ext cx="6072675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8"/>
            </a:pPr>
            <a:r>
              <a:rPr lang="pt-BR" sz="2400" b="1" dirty="0" smtClean="0">
                <a:solidFill>
                  <a:srgbClr val="FF0000"/>
                </a:solidFill>
              </a:rPr>
              <a:t>Medição de Resistência (</a:t>
            </a:r>
            <a:r>
              <a:rPr lang="pt-BR" sz="2400" b="1" dirty="0" err="1" smtClean="0">
                <a:solidFill>
                  <a:srgbClr val="FF0000"/>
                </a:solidFill>
              </a:rPr>
              <a:t>Ohmímetro</a:t>
            </a:r>
            <a:r>
              <a:rPr lang="pt-BR" sz="2400" b="1" dirty="0" smtClean="0">
                <a:solidFill>
                  <a:srgbClr val="FF0000"/>
                </a:solidFill>
              </a:rPr>
              <a:t>):</a:t>
            </a:r>
          </a:p>
          <a:p>
            <a:pPr marL="457200" indent="-457200" algn="just"/>
            <a:r>
              <a:rPr lang="pt-BR" sz="2000" dirty="0" smtClean="0"/>
              <a:t>	A ponta de prova VM deverá ser conectada no borne (V,</a:t>
            </a:r>
            <a:r>
              <a:rPr lang="el-GR" sz="2000" dirty="0" smtClean="0"/>
              <a:t>Ω</a:t>
            </a:r>
            <a:r>
              <a:rPr lang="pt-BR" sz="2000" dirty="0" smtClean="0"/>
              <a:t>,Hz) e a PT no borne (COM)</a:t>
            </a:r>
            <a:endParaRPr lang="pt-BR" sz="2000" b="1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        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7" name="Imagem 16" descr="Resistênc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20136" y="2852936"/>
            <a:ext cx="3886743" cy="2467320"/>
          </a:xfrm>
          <a:prstGeom prst="rect">
            <a:avLst/>
          </a:prstGeom>
        </p:spPr>
      </p:pic>
      <p:pic>
        <p:nvPicPr>
          <p:cNvPr id="10" name="Imagem 9" descr="Medir resistenci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75520" y="1916832"/>
            <a:ext cx="3857625" cy="4162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8"/>
            </a:pPr>
            <a:r>
              <a:rPr lang="pt-BR" sz="2400" b="1" dirty="0" smtClean="0">
                <a:solidFill>
                  <a:srgbClr val="FF0000"/>
                </a:solidFill>
              </a:rPr>
              <a:t>Medição de Resistência (</a:t>
            </a:r>
            <a:r>
              <a:rPr lang="pt-BR" sz="2400" b="1" dirty="0" err="1" smtClean="0">
                <a:solidFill>
                  <a:srgbClr val="FF0000"/>
                </a:solidFill>
              </a:rPr>
              <a:t>Ohmímetro</a:t>
            </a:r>
            <a:r>
              <a:rPr lang="pt-BR" sz="2400" b="1" dirty="0" smtClean="0">
                <a:solidFill>
                  <a:srgbClr val="FF0000"/>
                </a:solidFill>
              </a:rPr>
              <a:t>):</a:t>
            </a:r>
          </a:p>
          <a:p>
            <a:r>
              <a:rPr lang="pt-BR" sz="2000" dirty="0" smtClean="0"/>
              <a:t>        Dentro da escala de resistências, temos um posição destinada a medição de continuidade elétrica, com  </a:t>
            </a:r>
          </a:p>
          <a:p>
            <a:r>
              <a:rPr lang="pt-BR" sz="2000" dirty="0" smtClean="0"/>
              <a:t>        um sinal sonoro. É a posição onde medimos resistências baixas, próximas de 0 </a:t>
            </a:r>
            <a:r>
              <a:rPr lang="el-GR" sz="2000" dirty="0" smtClean="0"/>
              <a:t>Ω</a:t>
            </a:r>
            <a:r>
              <a:rPr lang="pt-BR" sz="2000" dirty="0" smtClean="0"/>
              <a:t>.</a:t>
            </a:r>
          </a:p>
          <a:p>
            <a:r>
              <a:rPr lang="pt-BR" sz="2000" dirty="0" smtClean="0"/>
              <a:t>        Esta posição é muito utilizada para testarmos continuidade de cabos elétricos, bobinas, testar fusíveis, </a:t>
            </a:r>
          </a:p>
          <a:p>
            <a:r>
              <a:rPr lang="pt-BR" sz="2000" dirty="0" smtClean="0"/>
              <a:t>        testar lâmpadas incandescentes, entre outros.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Resistênc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3431" y="2708920"/>
            <a:ext cx="6072675" cy="3312368"/>
          </a:xfrm>
          <a:prstGeom prst="rect">
            <a:avLst/>
          </a:prstGeom>
        </p:spPr>
      </p:pic>
      <p:pic>
        <p:nvPicPr>
          <p:cNvPr id="10" name="Imagem 9" descr="Multimetr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48127" y="2780928"/>
            <a:ext cx="4536505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8"/>
            </a:pPr>
            <a:r>
              <a:rPr lang="pt-BR" sz="2400" b="1" dirty="0" smtClean="0">
                <a:solidFill>
                  <a:srgbClr val="FF0000"/>
                </a:solidFill>
              </a:rPr>
              <a:t>Medição de Resistência (</a:t>
            </a:r>
            <a:r>
              <a:rPr lang="pt-BR" sz="2400" b="1" dirty="0" err="1" smtClean="0">
                <a:solidFill>
                  <a:srgbClr val="FF0000"/>
                </a:solidFill>
              </a:rPr>
              <a:t>Ohmímetro</a:t>
            </a:r>
            <a:r>
              <a:rPr lang="pt-BR" sz="2400" b="1" dirty="0" smtClean="0">
                <a:solidFill>
                  <a:srgbClr val="FF0000"/>
                </a:solidFill>
              </a:rPr>
              <a:t>):</a:t>
            </a:r>
          </a:p>
          <a:p>
            <a:r>
              <a:rPr lang="pt-BR" sz="2000" dirty="0" smtClean="0"/>
              <a:t>        Exemplo: Testando a continuidade de cabos elétricos e fusíveis.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6" name="Imagem 15" descr="medição da continuida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3392" y="1844824"/>
            <a:ext cx="4104456" cy="3111996"/>
          </a:xfrm>
          <a:prstGeom prst="rect">
            <a:avLst/>
          </a:prstGeom>
        </p:spPr>
      </p:pic>
      <p:pic>
        <p:nvPicPr>
          <p:cNvPr id="17" name="Imagem 16" descr="continuidade cab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87888" y="2276872"/>
            <a:ext cx="3395003" cy="2448272"/>
          </a:xfrm>
          <a:prstGeom prst="rect">
            <a:avLst/>
          </a:prstGeom>
        </p:spPr>
      </p:pic>
      <p:pic>
        <p:nvPicPr>
          <p:cNvPr id="18" name="Imagem 17" descr="images (16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16280" y="2636912"/>
            <a:ext cx="2868904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9"/>
            </a:pPr>
            <a:r>
              <a:rPr lang="pt-BR" sz="2400" b="1" dirty="0" smtClean="0">
                <a:solidFill>
                  <a:srgbClr val="FF0000"/>
                </a:solidFill>
              </a:rPr>
              <a:t>Teste de Transistores:</a:t>
            </a:r>
          </a:p>
          <a:p>
            <a:r>
              <a:rPr lang="pt-BR" sz="2000" dirty="0" smtClean="0"/>
              <a:t>        Os Multímetros Digitais possuem entradas de teste para Transistores e são muito úteis nos trabalhos  </a:t>
            </a:r>
          </a:p>
          <a:p>
            <a:r>
              <a:rPr lang="pt-BR" sz="2000" dirty="0" smtClean="0"/>
              <a:t>       de laboratório de eletrônica.</a:t>
            </a:r>
          </a:p>
          <a:p>
            <a:r>
              <a:rPr lang="pt-BR" sz="2000" dirty="0" smtClean="0"/>
              <a:t>        Basta conectar os terminais de acordo  com sua construção (NPN ou PNP) sua identificações de Emissor </a:t>
            </a:r>
          </a:p>
          <a:p>
            <a:r>
              <a:rPr lang="pt-BR" sz="2000" dirty="0" smtClean="0"/>
              <a:t>        ( E) Coletor (C) e Base (B).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Transistor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7568" y="2924944"/>
            <a:ext cx="3096344" cy="3096344"/>
          </a:xfrm>
          <a:prstGeom prst="rect">
            <a:avLst/>
          </a:prstGeom>
        </p:spPr>
      </p:pic>
      <p:pic>
        <p:nvPicPr>
          <p:cNvPr id="19" name="Imagem 18" descr="Transistor 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60096" y="3140968"/>
            <a:ext cx="3096344" cy="27335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10"/>
            </a:pPr>
            <a:r>
              <a:rPr lang="pt-BR" sz="2400" b="1" dirty="0" smtClean="0">
                <a:solidFill>
                  <a:srgbClr val="FF0000"/>
                </a:solidFill>
              </a:rPr>
              <a:t>Multímetro Alicate:</a:t>
            </a:r>
          </a:p>
          <a:p>
            <a:r>
              <a:rPr lang="pt-BR" sz="2000" dirty="0" smtClean="0"/>
              <a:t>        Sempre que quisermos medir a corrente elétrica em um determinado circuito elétrico, teremos que       </a:t>
            </a:r>
          </a:p>
          <a:p>
            <a:r>
              <a:rPr lang="pt-BR" sz="2000" dirty="0" smtClean="0"/>
              <a:t>        abrir o circuito para inserção do Amperímetro.</a:t>
            </a:r>
          </a:p>
          <a:p>
            <a:r>
              <a:rPr lang="pt-BR" sz="2000" dirty="0" smtClean="0"/>
              <a:t>        Além deste inconveniente, os  multímetros tradicionais medem corrente elétrica até 10 (A) máximo.</a:t>
            </a:r>
          </a:p>
          <a:p>
            <a:r>
              <a:rPr lang="pt-BR" sz="2000" dirty="0" smtClean="0"/>
              <a:t>        O Amperímetro Alicate podem medir correntes  elétricas alternadas maiores e sem a necessidade de   </a:t>
            </a:r>
          </a:p>
          <a:p>
            <a:r>
              <a:rPr lang="pt-BR" sz="2000" dirty="0" smtClean="0"/>
              <a:t>        se abrir o circuito.</a:t>
            </a:r>
          </a:p>
          <a:p>
            <a:r>
              <a:rPr lang="pt-BR" sz="2000" dirty="0" smtClean="0"/>
              <a:t>        Seu principio de funcionamento é de transformar o campo magnético, criado pelo cabo que circula a              </a:t>
            </a:r>
          </a:p>
          <a:p>
            <a:r>
              <a:rPr lang="pt-BR" sz="2000" dirty="0" smtClean="0"/>
              <a:t>        corrente a ser medida, em </a:t>
            </a:r>
            <a:r>
              <a:rPr lang="pt-BR" sz="2000" dirty="0" err="1" smtClean="0"/>
              <a:t>Amperes</a:t>
            </a:r>
            <a:r>
              <a:rPr lang="pt-BR" sz="2000" dirty="0" smtClean="0"/>
              <a:t>.</a:t>
            </a:r>
          </a:p>
          <a:p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4" name="Imagem 13" descr="61gMzhYLTvL._AC_SY355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63952" y="3717032"/>
            <a:ext cx="2346632" cy="2301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10"/>
            </a:pPr>
            <a:r>
              <a:rPr lang="pt-BR" sz="2400" b="1" dirty="0" smtClean="0">
                <a:solidFill>
                  <a:srgbClr val="FF0000"/>
                </a:solidFill>
              </a:rPr>
              <a:t>Multímetro Alicate:</a:t>
            </a:r>
          </a:p>
          <a:p>
            <a:r>
              <a:rPr lang="pt-BR" sz="2000" dirty="0" smtClean="0"/>
              <a:t>        Seu principio de funcionamento se baseia na proporção do campo magnético criado pela passagem da   </a:t>
            </a:r>
          </a:p>
          <a:p>
            <a:r>
              <a:rPr lang="pt-BR" sz="2000" dirty="0" smtClean="0"/>
              <a:t>        corrente elétrica.</a:t>
            </a:r>
          </a:p>
          <a:p>
            <a:r>
              <a:rPr lang="pt-BR" sz="2000" dirty="0" smtClean="0"/>
              <a:t>        A garra é construída de material ferromagnético que induzirá uma corrente elétrica de menor valor  e      </a:t>
            </a:r>
          </a:p>
          <a:p>
            <a:r>
              <a:rPr lang="pt-BR" sz="2000" dirty="0" smtClean="0"/>
              <a:t>        que será medida.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Amperimetro alicat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5720" y="2492896"/>
            <a:ext cx="4248472" cy="3452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lphaLcPeriod" startAt="10"/>
            </a:pPr>
            <a:r>
              <a:rPr lang="pt-BR" sz="2400" b="1" dirty="0" smtClean="0">
                <a:solidFill>
                  <a:srgbClr val="FF0000"/>
                </a:solidFill>
              </a:rPr>
              <a:t>Multímetro Alicate:</a:t>
            </a:r>
          </a:p>
          <a:p>
            <a:r>
              <a:rPr lang="pt-BR" sz="2000" dirty="0" smtClean="0"/>
              <a:t>         Desta forma basta abraçar o cabo, cuja corrente queremos medir e seguir as mesmas recomendações  </a:t>
            </a:r>
          </a:p>
          <a:p>
            <a:r>
              <a:rPr lang="pt-BR" sz="2000" dirty="0" smtClean="0"/>
              <a:t>         de ajuste da escala, dos multímetros convencionais.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1" name="Imagem 10" descr="images (1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9736" y="2186790"/>
            <a:ext cx="4338751" cy="3474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3548" y="908721"/>
            <a:ext cx="11305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10"/>
            </a:pPr>
            <a:r>
              <a:rPr lang="pt-BR" sz="2400" b="1" dirty="0" smtClean="0">
                <a:solidFill>
                  <a:srgbClr val="FF0000"/>
                </a:solidFill>
              </a:rPr>
              <a:t>Multímetro Alicate:</a:t>
            </a:r>
          </a:p>
          <a:p>
            <a:r>
              <a:rPr lang="pt-BR" sz="2000" dirty="0" smtClean="0"/>
              <a:t>         A medição deverá ser realizada de forma individualizada e nunca abraçando dois condutores, pois os </a:t>
            </a:r>
          </a:p>
          <a:p>
            <a:r>
              <a:rPr lang="pt-BR" sz="2000" dirty="0" smtClean="0"/>
              <a:t>         efeitos dos campos magnéticos serão contrários e se anularão.</a:t>
            </a:r>
            <a:endParaRPr lang="pt-BR" sz="20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m 12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pic>
        <p:nvPicPr>
          <p:cNvPr id="10" name="Imagem 9" descr="Amperimetro alicate 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7568" y="2132856"/>
            <a:ext cx="7161993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9551-599B-4114-A955-BC03A1776CB4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919536" y="6309320"/>
            <a:ext cx="2304256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en-US" sz="1600" b="1" i="1" dirty="0"/>
              <a:t>Prof. Eng. </a:t>
            </a:r>
            <a:r>
              <a:rPr lang="en-US" sz="1600" b="1" i="1" dirty="0" err="1"/>
              <a:t>Edson</a:t>
            </a:r>
            <a:r>
              <a:rPr lang="en-US" sz="1600" b="1" i="1" dirty="0"/>
              <a:t> </a:t>
            </a:r>
            <a:r>
              <a:rPr lang="en-US" sz="1600" b="1" i="1" dirty="0" err="1"/>
              <a:t>Simioni</a:t>
            </a:r>
            <a:endParaRPr lang="en-US" sz="1600" b="1" i="1" dirty="0"/>
          </a:p>
        </p:txBody>
      </p:sp>
      <p:cxnSp>
        <p:nvCxnSpPr>
          <p:cNvPr id="9" name="Conector reto 8"/>
          <p:cNvCxnSpPr>
            <a:cxnSpLocks/>
          </p:cNvCxnSpPr>
          <p:nvPr/>
        </p:nvCxnSpPr>
        <p:spPr>
          <a:xfrm>
            <a:off x="0" y="764704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 descr="ETEC JS LOGO.jpg">
            <a:extLst>
              <a:ext uri="{FF2B5EF4-FFF2-40B4-BE49-F238E27FC236}">
                <a16:creationId xmlns:a16="http://schemas.microsoft.com/office/drawing/2014/main" xmlns="" id="{E0A1F73B-FFF0-4D0A-A10F-CA858BF3667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504" y="0"/>
            <a:ext cx="2160240" cy="692696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5015880" y="130622"/>
            <a:ext cx="4176464" cy="4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Multímetros</a:t>
            </a:r>
            <a:endParaRPr lang="pt-BR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03548" y="908721"/>
            <a:ext cx="1130525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11"/>
            </a:pPr>
            <a:r>
              <a:rPr lang="pt-BR" sz="2400" b="1" dirty="0" smtClean="0">
                <a:solidFill>
                  <a:srgbClr val="FF0000"/>
                </a:solidFill>
              </a:rPr>
              <a:t>Considerações Finais:</a:t>
            </a:r>
          </a:p>
          <a:p>
            <a:pPr>
              <a:buFont typeface="Arial" pitchFamily="34" charset="0"/>
              <a:buChar char="•"/>
            </a:pPr>
            <a:r>
              <a:rPr lang="pt-BR" sz="2000" dirty="0" smtClean="0"/>
              <a:t>       Os multímetros são instrumentos indispensáveis no dia a dia de todo técnico, engenheiro ou eletricista </a:t>
            </a:r>
          </a:p>
          <a:p>
            <a:r>
              <a:rPr lang="pt-BR" sz="2000" dirty="0" smtClean="0"/>
              <a:t>        e conhecer bem o instrumento é fundamental.</a:t>
            </a:r>
          </a:p>
          <a:p>
            <a:r>
              <a:rPr lang="pt-BR" sz="2000" dirty="0" smtClean="0"/>
              <a:t>         </a:t>
            </a:r>
          </a:p>
          <a:p>
            <a:pPr>
              <a:buFont typeface="Arial" pitchFamily="34" charset="0"/>
              <a:buChar char="•"/>
            </a:pPr>
            <a:r>
              <a:rPr lang="pt-BR" sz="2000" dirty="0" smtClean="0"/>
              <a:t>       Antes de conectarmos o instrumento, temos de ter certeza se selecionamos corretamente a grandeza  </a:t>
            </a:r>
          </a:p>
          <a:p>
            <a:r>
              <a:rPr lang="pt-BR" sz="2000" dirty="0" smtClean="0"/>
              <a:t>         à ser medida e conectar as pontas de prova corretamente, para evitarmos acidentes e danos ao</a:t>
            </a:r>
          </a:p>
          <a:p>
            <a:r>
              <a:rPr lang="pt-BR" sz="2000" dirty="0" smtClean="0"/>
              <a:t>         instrumento.</a:t>
            </a:r>
          </a:p>
          <a:p>
            <a:endParaRPr lang="pt-BR" sz="2000" dirty="0" smtClean="0"/>
          </a:p>
          <a:p>
            <a:pPr>
              <a:buFont typeface="Arial" pitchFamily="34" charset="0"/>
              <a:buChar char="•"/>
            </a:pPr>
            <a:r>
              <a:rPr lang="pt-BR" sz="2000" dirty="0" smtClean="0"/>
              <a:t>        Por regra temos que ter sempre em mente: </a:t>
            </a:r>
          </a:p>
          <a:p>
            <a:r>
              <a:rPr lang="pt-BR" sz="2000" dirty="0" smtClean="0"/>
              <a:t>         *</a:t>
            </a:r>
            <a:r>
              <a:rPr lang="pt-BR" sz="2000" dirty="0" smtClean="0"/>
              <a:t>Tensão: </a:t>
            </a:r>
            <a:r>
              <a:rPr lang="pt-BR" sz="2000" dirty="0" smtClean="0"/>
              <a:t>L</a:t>
            </a:r>
            <a:r>
              <a:rPr lang="pt-BR" sz="2000" dirty="0" smtClean="0"/>
              <a:t>igação </a:t>
            </a:r>
            <a:r>
              <a:rPr lang="pt-BR" sz="2000" dirty="0" smtClean="0"/>
              <a:t>em paralelo com a fonte ou a carga à ser medida e não há a necessidade de abrir o </a:t>
            </a:r>
          </a:p>
          <a:p>
            <a:r>
              <a:rPr lang="pt-BR" sz="2000" dirty="0" smtClean="0"/>
              <a:t>            circuito.</a:t>
            </a:r>
          </a:p>
          <a:p>
            <a:r>
              <a:rPr lang="pt-BR" sz="2000" dirty="0" smtClean="0"/>
              <a:t>         *</a:t>
            </a:r>
            <a:r>
              <a:rPr lang="pt-BR" sz="2000" dirty="0" smtClean="0"/>
              <a:t>Corrente: </a:t>
            </a:r>
            <a:r>
              <a:rPr lang="pt-BR" sz="2000" dirty="0" smtClean="0"/>
              <a:t>L</a:t>
            </a:r>
            <a:r>
              <a:rPr lang="pt-BR" sz="2000" dirty="0" smtClean="0"/>
              <a:t>igação </a:t>
            </a:r>
            <a:r>
              <a:rPr lang="pt-BR" sz="2000" dirty="0" smtClean="0"/>
              <a:t>em série com a fonte </a:t>
            </a:r>
            <a:r>
              <a:rPr lang="pt-BR" sz="2000" dirty="0" smtClean="0"/>
              <a:t> </a:t>
            </a:r>
            <a:r>
              <a:rPr lang="pt-BR" sz="2000" dirty="0" smtClean="0"/>
              <a:t>/ </a:t>
            </a:r>
            <a:r>
              <a:rPr lang="pt-BR" sz="2000" dirty="0" smtClean="0"/>
              <a:t>carga </a:t>
            </a:r>
            <a:r>
              <a:rPr lang="pt-BR" sz="2000" dirty="0" smtClean="0"/>
              <a:t>e há a necessidade de abrir o circuito para conectar </a:t>
            </a:r>
          </a:p>
          <a:p>
            <a:r>
              <a:rPr lang="pt-BR" sz="2000" dirty="0" smtClean="0"/>
              <a:t>           o amperímetro, até o limite máximo de 10 (A).</a:t>
            </a:r>
          </a:p>
          <a:p>
            <a:r>
              <a:rPr lang="pt-BR" sz="2000" dirty="0" smtClean="0"/>
              <a:t>         *Corrente acima de 10 (A) somente poderão ser medidas com um Amperímetro Alicate.</a:t>
            </a:r>
          </a:p>
          <a:p>
            <a:r>
              <a:rPr lang="pt-BR" sz="2000" dirty="0" smtClean="0"/>
              <a:t>         *Resistências devemos medir separadamente e nunca conectadas no circuito, pois poderemos</a:t>
            </a:r>
          </a:p>
          <a:p>
            <a:r>
              <a:rPr lang="pt-BR" sz="2000" dirty="0" smtClean="0"/>
              <a:t>           medir uma resistência equivalente (mais que uma resistência).</a:t>
            </a:r>
          </a:p>
          <a:p>
            <a:pPr>
              <a:buFont typeface="Arial" pitchFamily="34" charset="0"/>
              <a:buChar char="•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110852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79376" y="404664"/>
            <a:ext cx="11305256" cy="6048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7852" y="5101116"/>
            <a:ext cx="7416824" cy="70414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Multímetros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95800" y="5749642"/>
            <a:ext cx="3082202" cy="550912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Prof. Eng. </a:t>
            </a:r>
            <a:r>
              <a:rPr lang="en-US" sz="2000" b="1" i="1" dirty="0" err="1">
                <a:solidFill>
                  <a:srgbClr val="FF0000"/>
                </a:solidFill>
              </a:rPr>
              <a:t>Edson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Simioni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737600" y="5949280"/>
            <a:ext cx="2844800" cy="365125"/>
          </a:xfrm>
        </p:spPr>
        <p:txBody>
          <a:bodyPr/>
          <a:lstStyle/>
          <a:p>
            <a:fld id="{C4109551-599B-4114-A955-BC03A1776CB4}" type="slidenum">
              <a:rPr lang="pt-BR" smtClean="0"/>
              <a:pPr/>
              <a:t>26</a:t>
            </a:fld>
            <a:endParaRPr lang="pt-BR" dirty="0"/>
          </a:p>
        </p:txBody>
      </p:sp>
      <p:pic>
        <p:nvPicPr>
          <p:cNvPr id="10" name="Imagem 9" descr="ETEC JS 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9576" y="620688"/>
            <a:ext cx="3240360" cy="936104"/>
          </a:xfrm>
          <a:prstGeom prst="rect">
            <a:avLst/>
          </a:prstGeom>
        </p:spPr>
      </p:pic>
      <p:pic>
        <p:nvPicPr>
          <p:cNvPr id="9" name="Imagem 8" descr="images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35223" y="1772816"/>
            <a:ext cx="2628929" cy="2664296"/>
          </a:xfrm>
          <a:prstGeom prst="rect">
            <a:avLst/>
          </a:prstGeom>
        </p:spPr>
      </p:pic>
      <p:pic>
        <p:nvPicPr>
          <p:cNvPr id="12" name="Imagem 11" descr="images (4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5560" y="1844824"/>
            <a:ext cx="1610289" cy="2376264"/>
          </a:xfrm>
          <a:prstGeom prst="rect">
            <a:avLst/>
          </a:prstGeom>
        </p:spPr>
      </p:pic>
      <p:pic>
        <p:nvPicPr>
          <p:cNvPr id="13" name="Imagem 12" descr="61gMzhYLTvL._AC_SY355_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28248" y="1700808"/>
            <a:ext cx="2493488" cy="2445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3841</TotalTime>
  <Words>1406</Words>
  <Application>Microsoft Office PowerPoint</Application>
  <PresentationFormat>Personalizar</PresentationFormat>
  <Paragraphs>197</Paragraphs>
  <Slides>26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Multímetros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Multímetros</vt:lpstr>
    </vt:vector>
  </TitlesOfParts>
  <Company>LDPC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PRUMADAS ELÉTRICAS</dc:title>
  <dc:creator>Leonardo Dal Picolo Cadurin</dc:creator>
  <cp:lastModifiedBy>Simioni</cp:lastModifiedBy>
  <cp:revision>554</cp:revision>
  <dcterms:created xsi:type="dcterms:W3CDTF">2012-08-09T01:11:47Z</dcterms:created>
  <dcterms:modified xsi:type="dcterms:W3CDTF">2020-05-26T21:46:35Z</dcterms:modified>
</cp:coreProperties>
</file>